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57" r:id="rId4"/>
    <p:sldId id="258" r:id="rId5"/>
    <p:sldId id="261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882" autoAdjust="0"/>
  </p:normalViewPr>
  <p:slideViewPr>
    <p:cSldViewPr snapToGrid="0">
      <p:cViewPr varScale="1">
        <p:scale>
          <a:sx n="91" d="100"/>
          <a:sy n="91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3DDD5-6964-4B17-90BA-FDCE4EDE0201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8F8F1-051B-4F35-AA33-BF4FC803FC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23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20191244 </a:t>
            </a:r>
            <a:r>
              <a:rPr lang="ko-KR" altLang="en-US" dirty="0"/>
              <a:t>김현승 </a:t>
            </a:r>
            <a:r>
              <a:rPr lang="ko-KR" altLang="en-US" dirty="0" err="1"/>
              <a:t>컴퓨터공학설계및실험</a:t>
            </a:r>
            <a:r>
              <a:rPr lang="en-US" altLang="ko-KR" dirty="0"/>
              <a:t>1 </a:t>
            </a:r>
            <a:r>
              <a:rPr lang="ko-KR" altLang="en-US" dirty="0"/>
              <a:t>과목 최종 프로젝트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58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rankPage</a:t>
            </a:r>
            <a:r>
              <a:rPr lang="en-US" altLang="ko-KR" dirty="0"/>
              <a:t> </a:t>
            </a:r>
            <a:r>
              <a:rPr lang="ko-KR" altLang="en-US" dirty="0"/>
              <a:t>라는 변수를 사용해 현재 열람하고자 하는 스테이지의 랭크 정보를 적절히 출력합니다</a:t>
            </a:r>
            <a:r>
              <a:rPr lang="en-US" altLang="ko-KR" dirty="0"/>
              <a:t>. </a:t>
            </a:r>
            <a:r>
              <a:rPr lang="en-US" altLang="ko-KR" dirty="0" err="1"/>
              <a:t>ofApp</a:t>
            </a:r>
            <a:r>
              <a:rPr lang="ko-KR" altLang="en-US" dirty="0"/>
              <a:t>의 </a:t>
            </a:r>
            <a:r>
              <a:rPr lang="en-US" altLang="ko-KR" dirty="0" err="1"/>
              <a:t>keyPressed</a:t>
            </a:r>
            <a:r>
              <a:rPr lang="en-US" altLang="ko-KR" dirty="0"/>
              <a:t> </a:t>
            </a:r>
            <a:r>
              <a:rPr lang="ko-KR" altLang="en-US" dirty="0"/>
              <a:t>함수에서 키 입력을 확인해 적절한 처리를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23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시작 메뉴에서 </a:t>
            </a:r>
            <a:r>
              <a:rPr lang="en-US" altLang="ko-KR" dirty="0"/>
              <a:t>Game Start </a:t>
            </a:r>
            <a:r>
              <a:rPr lang="ko-KR" altLang="en-US" dirty="0"/>
              <a:t>버튼을 눌러서 전환되는 </a:t>
            </a:r>
            <a:r>
              <a:rPr lang="en-US" altLang="ko-KR" dirty="0"/>
              <a:t>ready </a:t>
            </a:r>
            <a:r>
              <a:rPr lang="ko-KR" altLang="en-US" dirty="0"/>
              <a:t>상태입니다</a:t>
            </a:r>
            <a:r>
              <a:rPr lang="en-US" altLang="ko-KR" dirty="0"/>
              <a:t>. </a:t>
            </a:r>
            <a:r>
              <a:rPr lang="ko-KR" altLang="en-US" dirty="0"/>
              <a:t>벽돌</a:t>
            </a:r>
            <a:r>
              <a:rPr lang="en-US" altLang="ko-KR" dirty="0"/>
              <a:t>, </a:t>
            </a:r>
            <a:r>
              <a:rPr lang="ko-KR" altLang="en-US" dirty="0"/>
              <a:t>패들</a:t>
            </a:r>
            <a:r>
              <a:rPr lang="en-US" altLang="ko-KR" dirty="0"/>
              <a:t>, </a:t>
            </a:r>
            <a:r>
              <a:rPr lang="ko-KR" altLang="en-US" dirty="0"/>
              <a:t>공</a:t>
            </a:r>
            <a:r>
              <a:rPr lang="en-US" altLang="ko-KR" dirty="0"/>
              <a:t>, UI</a:t>
            </a:r>
            <a:r>
              <a:rPr lang="ko-KR" altLang="en-US" dirty="0"/>
              <a:t>가 그려지고 패들은 마우스의 위치를 따라 좌우로 이동하게 됩니다</a:t>
            </a:r>
            <a:r>
              <a:rPr lang="en-US" altLang="ko-KR" dirty="0"/>
              <a:t>. </a:t>
            </a:r>
            <a:r>
              <a:rPr lang="ko-KR" altLang="en-US" dirty="0"/>
              <a:t>공은 패들 중앙에 붙어 움직입니다</a:t>
            </a:r>
            <a:r>
              <a:rPr lang="en-US" altLang="ko-KR" dirty="0"/>
              <a:t>. </a:t>
            </a:r>
            <a:r>
              <a:rPr lang="ko-KR" altLang="en-US" dirty="0" err="1"/>
              <a:t>우클릭을</a:t>
            </a:r>
            <a:r>
              <a:rPr lang="ko-KR" altLang="en-US" dirty="0"/>
              <a:t> 통해 공을 발사할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922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Ready </a:t>
            </a:r>
            <a:r>
              <a:rPr lang="ko-KR" altLang="en-US" dirty="0"/>
              <a:t>상태에서 </a:t>
            </a:r>
            <a:r>
              <a:rPr lang="en-US" altLang="ko-KR" dirty="0"/>
              <a:t>UI, </a:t>
            </a:r>
            <a:r>
              <a:rPr lang="ko-KR" altLang="en-US" dirty="0"/>
              <a:t>벽돌</a:t>
            </a:r>
            <a:r>
              <a:rPr lang="en-US" altLang="ko-KR" dirty="0"/>
              <a:t>, </a:t>
            </a:r>
            <a:r>
              <a:rPr lang="ko-KR" altLang="en-US" dirty="0"/>
              <a:t>패들</a:t>
            </a:r>
            <a:r>
              <a:rPr lang="en-US" altLang="ko-KR" dirty="0"/>
              <a:t>, </a:t>
            </a:r>
            <a:r>
              <a:rPr lang="ko-KR" altLang="en-US" dirty="0"/>
              <a:t>공을 그리는 코드입니다</a:t>
            </a:r>
            <a:r>
              <a:rPr lang="en-US" altLang="ko-KR" dirty="0"/>
              <a:t>. Update </a:t>
            </a:r>
            <a:r>
              <a:rPr lang="ko-KR" altLang="en-US" dirty="0"/>
              <a:t>함수에서 </a:t>
            </a:r>
            <a:r>
              <a:rPr lang="en-US" altLang="ko-KR" dirty="0"/>
              <a:t>ready </a:t>
            </a:r>
            <a:r>
              <a:rPr lang="ko-KR" altLang="en-US" dirty="0"/>
              <a:t>상태인 경우 공이 패들에 붙어 다니도록 업데이트합니다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20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Ready </a:t>
            </a:r>
            <a:r>
              <a:rPr lang="ko-KR" altLang="en-US" dirty="0"/>
              <a:t>상태에서 </a:t>
            </a:r>
            <a:r>
              <a:rPr lang="ko-KR" altLang="en-US" dirty="0" err="1"/>
              <a:t>우클릭을</a:t>
            </a:r>
            <a:r>
              <a:rPr lang="ko-KR" altLang="en-US" dirty="0"/>
              <a:t> 눌러 전환되는 </a:t>
            </a:r>
            <a:r>
              <a:rPr lang="en-US" altLang="ko-KR" dirty="0"/>
              <a:t>playing </a:t>
            </a:r>
            <a:r>
              <a:rPr lang="ko-KR" altLang="en-US" dirty="0"/>
              <a:t>상태입니다</a:t>
            </a:r>
            <a:r>
              <a:rPr lang="en-US" altLang="ko-KR" dirty="0"/>
              <a:t>. </a:t>
            </a:r>
            <a:r>
              <a:rPr lang="ko-KR" altLang="en-US" dirty="0"/>
              <a:t>공이 발사되어 게임이 진행됩니다</a:t>
            </a:r>
            <a:r>
              <a:rPr lang="en-US" altLang="ko-KR" dirty="0"/>
              <a:t>. </a:t>
            </a:r>
            <a:r>
              <a:rPr lang="ko-KR" altLang="en-US" dirty="0"/>
              <a:t>공의 여러 충돌 및 반사 처리가 진행되고 점수가 계산됩니다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공이 패들에 닿을 때마다 </a:t>
            </a:r>
            <a:r>
              <a:rPr lang="en-US" altLang="ko-KR" dirty="0"/>
              <a:t>20</a:t>
            </a:r>
            <a:r>
              <a:rPr lang="ko-KR" altLang="en-US" dirty="0"/>
              <a:t>점이 감점되고</a:t>
            </a:r>
            <a:r>
              <a:rPr lang="en-US" altLang="ko-KR" dirty="0"/>
              <a:t>, </a:t>
            </a:r>
            <a:r>
              <a:rPr lang="ko-KR" altLang="en-US" dirty="0"/>
              <a:t>벽돌에 닿을 때마다 </a:t>
            </a:r>
            <a:r>
              <a:rPr lang="en-US" altLang="ko-KR" dirty="0"/>
              <a:t>50</a:t>
            </a:r>
            <a:r>
              <a:rPr lang="ko-KR" altLang="en-US" dirty="0"/>
              <a:t>점이 추가됩니다</a:t>
            </a:r>
            <a:r>
              <a:rPr lang="en-US" altLang="ko-KR" dirty="0"/>
              <a:t>. </a:t>
            </a:r>
            <a:r>
              <a:rPr lang="ko-KR" altLang="en-US" dirty="0"/>
              <a:t>고득점을 위해서는 한 번의 튕김으로 여러 번 벽돌을 부딪히게 만들어야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46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Playing </a:t>
            </a:r>
            <a:r>
              <a:rPr lang="ko-KR" altLang="en-US" dirty="0"/>
              <a:t>상태에서 </a:t>
            </a:r>
            <a:r>
              <a:rPr lang="en-US" altLang="ko-KR" dirty="0"/>
              <a:t>UI, </a:t>
            </a:r>
            <a:r>
              <a:rPr lang="ko-KR" altLang="en-US" dirty="0"/>
              <a:t>현재 벽돌</a:t>
            </a:r>
            <a:r>
              <a:rPr lang="en-US" altLang="ko-KR" dirty="0"/>
              <a:t>, </a:t>
            </a:r>
            <a:r>
              <a:rPr lang="ko-KR" altLang="en-US" dirty="0"/>
              <a:t>패들</a:t>
            </a:r>
            <a:r>
              <a:rPr lang="en-US" altLang="ko-KR" dirty="0"/>
              <a:t>, </a:t>
            </a:r>
            <a:r>
              <a:rPr lang="ko-KR" altLang="en-US" dirty="0"/>
              <a:t>공을 그리고 게임 오버가 되었는지 </a:t>
            </a:r>
            <a:r>
              <a:rPr lang="en-US" altLang="ko-KR" dirty="0"/>
              <a:t>/ </a:t>
            </a:r>
            <a:r>
              <a:rPr lang="ko-KR" altLang="en-US" dirty="0"/>
              <a:t>모든 벽돌을 깼는지 확인해 상태를 전환합니다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Update</a:t>
            </a:r>
            <a:r>
              <a:rPr lang="ko-KR" altLang="en-US" dirty="0"/>
              <a:t> 함수에서는 충돌을 판단해 공의 위치와 속도를 변환합니다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95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스테이지를 클리어 할 경우 </a:t>
            </a:r>
            <a:r>
              <a:rPr lang="en-US" altLang="ko-KR" dirty="0"/>
              <a:t>clear </a:t>
            </a:r>
            <a:r>
              <a:rPr lang="ko-KR" altLang="en-US" dirty="0"/>
              <a:t>상태로 전환됩니다</a:t>
            </a:r>
            <a:r>
              <a:rPr lang="en-US" altLang="ko-KR" dirty="0"/>
              <a:t>. </a:t>
            </a:r>
            <a:r>
              <a:rPr lang="ko-KR" altLang="en-US" dirty="0"/>
              <a:t>이름을 입력해서 해당 스테이지의 랭크 정보를 등록할 수 있습니다</a:t>
            </a:r>
            <a:r>
              <a:rPr lang="en-US" altLang="ko-KR" dirty="0"/>
              <a:t>. </a:t>
            </a:r>
            <a:r>
              <a:rPr lang="ko-KR" altLang="en-US" dirty="0"/>
              <a:t>등록 후 다시 </a:t>
            </a:r>
            <a:r>
              <a:rPr lang="en-US" altLang="ko-KR" dirty="0"/>
              <a:t>start </a:t>
            </a:r>
            <a:r>
              <a:rPr lang="ko-KR" altLang="en-US" dirty="0"/>
              <a:t>상태로 전환되어</a:t>
            </a:r>
            <a:endParaRPr lang="en-US" altLang="ko-KR" dirty="0"/>
          </a:p>
          <a:p>
            <a:r>
              <a:rPr lang="ko-KR" altLang="en-US" dirty="0"/>
              <a:t>시작 메뉴로 돌아가게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83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위는 </a:t>
            </a:r>
            <a:r>
              <a:rPr lang="en-US" altLang="ko-KR" dirty="0"/>
              <a:t>clear </a:t>
            </a:r>
            <a:r>
              <a:rPr lang="ko-KR" altLang="en-US" dirty="0"/>
              <a:t>상태에서 그려지는 것들이고</a:t>
            </a:r>
            <a:r>
              <a:rPr lang="en-US" altLang="ko-KR" dirty="0"/>
              <a:t>, </a:t>
            </a:r>
            <a:r>
              <a:rPr lang="ko-KR" altLang="en-US" dirty="0"/>
              <a:t>아래는 </a:t>
            </a:r>
            <a:r>
              <a:rPr lang="en-US" altLang="ko-KR" dirty="0"/>
              <a:t>clear </a:t>
            </a:r>
            <a:r>
              <a:rPr lang="ko-KR" altLang="en-US" dirty="0"/>
              <a:t>상태일 때 </a:t>
            </a:r>
            <a:r>
              <a:rPr lang="en-US" altLang="ko-KR" dirty="0"/>
              <a:t>3</a:t>
            </a:r>
            <a:r>
              <a:rPr lang="ko-KR" altLang="en-US" dirty="0"/>
              <a:t>글자 입력을 받아 랭크 정보에 등록하는 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4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스테이지가 아닌 스테이지를 클리어한 경우 </a:t>
            </a:r>
            <a:r>
              <a:rPr lang="en-US" altLang="ko-KR" dirty="0" err="1"/>
              <a:t>stageclear</a:t>
            </a:r>
            <a:r>
              <a:rPr lang="en-US" altLang="ko-KR" dirty="0"/>
              <a:t> </a:t>
            </a:r>
            <a:r>
              <a:rPr lang="ko-KR" altLang="en-US" dirty="0"/>
              <a:t>상태가 됩니다</a:t>
            </a:r>
            <a:r>
              <a:rPr lang="en-US" altLang="ko-KR" dirty="0"/>
              <a:t>. Clear </a:t>
            </a:r>
            <a:r>
              <a:rPr lang="ko-KR" altLang="en-US" dirty="0"/>
              <a:t>상태와 똑같은 처리를 하지만</a:t>
            </a:r>
            <a:r>
              <a:rPr lang="en-US" altLang="ko-KR" dirty="0"/>
              <a:t>, </a:t>
            </a:r>
            <a:r>
              <a:rPr lang="ko-KR" altLang="en-US" dirty="0"/>
              <a:t>랭크 등록 이후 </a:t>
            </a:r>
            <a:r>
              <a:rPr lang="en-US" altLang="ko-KR" dirty="0"/>
              <a:t>start</a:t>
            </a:r>
            <a:r>
              <a:rPr lang="ko-KR" altLang="en-US" dirty="0"/>
              <a:t>가 아닌 다음 스테이지의 </a:t>
            </a:r>
            <a:r>
              <a:rPr lang="en-US" altLang="ko-KR" dirty="0"/>
              <a:t>ready </a:t>
            </a:r>
            <a:r>
              <a:rPr lang="ko-KR" altLang="en-US" dirty="0"/>
              <a:t>상태로 전환되게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3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아래에서 볼 수 있듯이 </a:t>
            </a:r>
            <a:r>
              <a:rPr lang="en-US" altLang="ko-KR" dirty="0" err="1"/>
              <a:t>stageclear</a:t>
            </a:r>
            <a:r>
              <a:rPr lang="en-US" altLang="ko-KR" dirty="0"/>
              <a:t> </a:t>
            </a:r>
            <a:r>
              <a:rPr lang="ko-KR" altLang="en-US" dirty="0"/>
              <a:t>상태인 경우 랭크 등록이 끝나고 </a:t>
            </a:r>
            <a:r>
              <a:rPr lang="en-US" altLang="ko-KR" dirty="0"/>
              <a:t>ready </a:t>
            </a:r>
            <a:r>
              <a:rPr lang="ko-KR" altLang="en-US" dirty="0"/>
              <a:t>상태로 전환되는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225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공이 바닥에 닿으면 </a:t>
            </a:r>
            <a:r>
              <a:rPr lang="en-US" altLang="ko-KR" dirty="0" err="1"/>
              <a:t>gameover</a:t>
            </a:r>
            <a:r>
              <a:rPr lang="en-US" altLang="ko-KR" dirty="0"/>
              <a:t> </a:t>
            </a:r>
            <a:r>
              <a:rPr lang="ko-KR" altLang="en-US" dirty="0"/>
              <a:t>상태로 전환됩니다</a:t>
            </a:r>
            <a:r>
              <a:rPr lang="en-US" altLang="ko-KR" dirty="0"/>
              <a:t>. Clear </a:t>
            </a:r>
            <a:r>
              <a:rPr lang="ko-KR" altLang="en-US" dirty="0"/>
              <a:t>상태와 동일하게 랭크 등록 후 </a:t>
            </a:r>
            <a:r>
              <a:rPr lang="en-US" altLang="ko-KR" dirty="0"/>
              <a:t>start </a:t>
            </a:r>
            <a:r>
              <a:rPr lang="ko-KR" altLang="en-US" dirty="0"/>
              <a:t>상태로 전환합니다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12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프로젝트에서는 </a:t>
            </a:r>
            <a:r>
              <a:rPr lang="en-US" altLang="ko-KR" dirty="0" err="1"/>
              <a:t>OpenFramework</a:t>
            </a:r>
            <a:r>
              <a:rPr lang="ko-KR" altLang="en-US" dirty="0"/>
              <a:t>를 이용해 유명한 게임인 벽돌 깨기 게임을 구현해봤습니다</a:t>
            </a:r>
            <a:r>
              <a:rPr lang="en-US" altLang="ko-KR" dirty="0"/>
              <a:t>. </a:t>
            </a:r>
            <a:r>
              <a:rPr lang="ko-KR" altLang="en-US" dirty="0"/>
              <a:t>벽돌 깨기 게임은 공을 </a:t>
            </a:r>
            <a:r>
              <a:rPr lang="en-US" altLang="ko-KR" dirty="0"/>
              <a:t>‘</a:t>
            </a:r>
            <a:r>
              <a:rPr lang="ko-KR" altLang="en-US" dirty="0"/>
              <a:t>패들</a:t>
            </a:r>
            <a:r>
              <a:rPr lang="en-US" altLang="ko-KR" dirty="0"/>
              <a:t>＇</a:t>
            </a:r>
            <a:r>
              <a:rPr lang="ko-KR" altLang="en-US" dirty="0"/>
              <a:t>이라 부르는 막대에 튕기며 모든 벽돌을 깨는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478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 쪽의 </a:t>
            </a:r>
            <a:r>
              <a:rPr lang="en-US" altLang="ko-KR" dirty="0"/>
              <a:t>else</a:t>
            </a:r>
            <a:r>
              <a:rPr lang="ko-KR" altLang="en-US" dirty="0"/>
              <a:t>가 </a:t>
            </a:r>
            <a:r>
              <a:rPr lang="en-US" altLang="ko-KR" dirty="0"/>
              <a:t>clear </a:t>
            </a:r>
            <a:r>
              <a:rPr lang="ko-KR" altLang="en-US" dirty="0"/>
              <a:t>또는 </a:t>
            </a:r>
            <a:r>
              <a:rPr lang="en-US" altLang="ko-KR" dirty="0" err="1"/>
              <a:t>gameover</a:t>
            </a:r>
            <a:r>
              <a:rPr lang="en-US" altLang="ko-KR" dirty="0"/>
              <a:t> </a:t>
            </a:r>
            <a:r>
              <a:rPr lang="ko-KR" altLang="en-US" dirty="0"/>
              <a:t>상태를 의미함을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760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Start</a:t>
            </a:r>
            <a:r>
              <a:rPr lang="ko-KR" altLang="en-US" dirty="0"/>
              <a:t> 상태에서 </a:t>
            </a:r>
            <a:r>
              <a:rPr lang="en-US" altLang="ko-KR" dirty="0"/>
              <a:t>Exit </a:t>
            </a:r>
            <a:r>
              <a:rPr lang="ko-KR" altLang="en-US" dirty="0"/>
              <a:t>버튼을 클릭한 경우 </a:t>
            </a:r>
            <a:r>
              <a:rPr lang="en-US" altLang="ko-KR" dirty="0"/>
              <a:t>exit </a:t>
            </a:r>
            <a:r>
              <a:rPr lang="ko-KR" altLang="en-US" dirty="0"/>
              <a:t>상태로 전환되어 게임이 종료되게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08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사용한 알고리즘과 주요 구현 사항에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Stage </a:t>
            </a:r>
            <a:r>
              <a:rPr lang="ko-KR" altLang="en-US" dirty="0"/>
              <a:t>클래스의 </a:t>
            </a:r>
            <a:r>
              <a:rPr lang="en-US" altLang="ko-KR" dirty="0" err="1"/>
              <a:t>sortRanks</a:t>
            </a:r>
            <a:r>
              <a:rPr lang="en-US" altLang="ko-KR" dirty="0"/>
              <a:t>() </a:t>
            </a:r>
            <a:r>
              <a:rPr lang="ko-KR" altLang="en-US" dirty="0"/>
              <a:t>메서드에서 </a:t>
            </a:r>
            <a:r>
              <a:rPr lang="ko-KR" altLang="en-US" dirty="0" err="1"/>
              <a:t>퀵</a:t>
            </a:r>
            <a:r>
              <a:rPr lang="ko-KR" altLang="en-US" dirty="0"/>
              <a:t> 정렬 알고리즘을 사용했습니다</a:t>
            </a:r>
            <a:r>
              <a:rPr lang="en-US" altLang="ko-KR" dirty="0"/>
              <a:t>. </a:t>
            </a:r>
            <a:r>
              <a:rPr lang="ko-KR" altLang="en-US" dirty="0" err="1"/>
              <a:t>퀵</a:t>
            </a:r>
            <a:r>
              <a:rPr lang="ko-KR" altLang="en-US" dirty="0"/>
              <a:t> 정렬 알고리즘은 </a:t>
            </a:r>
            <a:r>
              <a:rPr lang="en-US" altLang="ko-KR" dirty="0"/>
              <a:t>Divide-and-conquer </a:t>
            </a:r>
            <a:r>
              <a:rPr lang="ko-KR" altLang="en-US" dirty="0"/>
              <a:t>방식의 대표적인 알고리즘으로</a:t>
            </a:r>
            <a:endParaRPr lang="en-US" altLang="ko-KR" dirty="0"/>
          </a:p>
          <a:p>
            <a:r>
              <a:rPr lang="ko-KR" altLang="en-US" dirty="0"/>
              <a:t>해당 스테이지의 랭크 정보들을 점수 기준 내림차순으로 정렬하는 기능을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Paddle</a:t>
            </a:r>
            <a:r>
              <a:rPr lang="ko-KR" altLang="en-US" dirty="0"/>
              <a:t>과 </a:t>
            </a:r>
            <a:r>
              <a:rPr lang="en-US" altLang="ko-KR" dirty="0"/>
              <a:t>Brick</a:t>
            </a:r>
            <a:r>
              <a:rPr lang="ko-KR" altLang="en-US" dirty="0"/>
              <a:t>의 </a:t>
            </a:r>
            <a:r>
              <a:rPr lang="en-US" altLang="ko-KR" dirty="0" err="1"/>
              <a:t>checkCollision</a:t>
            </a:r>
            <a:r>
              <a:rPr lang="en-US" altLang="ko-KR" dirty="0"/>
              <a:t>() </a:t>
            </a:r>
            <a:r>
              <a:rPr lang="ko-KR" altLang="en-US" dirty="0"/>
              <a:t>메서드는 공과 패들 또는 벽돌과의 가까운 거리를 계산해 충돌을 판단하는 로직을 갖고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Ball</a:t>
            </a:r>
            <a:r>
              <a:rPr lang="ko-KR" altLang="en-US" dirty="0"/>
              <a:t>의 </a:t>
            </a:r>
            <a:r>
              <a:rPr lang="en-US" altLang="ko-KR" dirty="0"/>
              <a:t>update() </a:t>
            </a:r>
            <a:r>
              <a:rPr lang="ko-KR" altLang="en-US" dirty="0"/>
              <a:t>메서드에서는 패들과 </a:t>
            </a:r>
            <a:r>
              <a:rPr lang="ko-KR" altLang="en-US" dirty="0" err="1"/>
              <a:t>충돌시</a:t>
            </a:r>
            <a:r>
              <a:rPr lang="ko-KR" altLang="en-US" dirty="0"/>
              <a:t> 충돌 위치에 따라 </a:t>
            </a:r>
            <a:r>
              <a:rPr lang="en-US" altLang="ko-KR" dirty="0"/>
              <a:t>X </a:t>
            </a:r>
            <a:r>
              <a:rPr lang="ko-KR" altLang="en-US" dirty="0"/>
              <a:t>성분의 속도를 조절해 반사각을 다르게 조절할 수 있도록 하는 로직이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벽돌과 충돌시에는 측면에서 충돌했는지 아니면 전방 또는 후방에서 충돌했는지 확인해 적절한 반사 처리를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04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Stages </a:t>
            </a:r>
            <a:r>
              <a:rPr lang="ko-KR" altLang="en-US" dirty="0"/>
              <a:t>벡터에는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파일에서 읽은 각 스테이지 정보가 들어가게 됩니다</a:t>
            </a:r>
            <a:r>
              <a:rPr lang="en-US" altLang="ko-KR" dirty="0"/>
              <a:t>. </a:t>
            </a:r>
            <a:r>
              <a:rPr lang="ko-KR" altLang="en-US" dirty="0"/>
              <a:t>이와 같이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파일로 벽돌 정보를 체계적으로 관리할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67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각 </a:t>
            </a:r>
            <a:r>
              <a:rPr lang="en-US" altLang="ko-KR" dirty="0"/>
              <a:t>State </a:t>
            </a:r>
            <a:r>
              <a:rPr lang="ko-KR" altLang="en-US" dirty="0"/>
              <a:t>설명하고 플레이는 조금 건너 뛰고 설명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비주얼 스튜디오 </a:t>
            </a:r>
            <a:r>
              <a:rPr lang="en-US" altLang="ko-KR" dirty="0"/>
              <a:t>2022 </a:t>
            </a:r>
            <a:r>
              <a:rPr lang="ko-KR" altLang="en-US" dirty="0"/>
              <a:t>디버그모드에서 실험을 진행했습니다</a:t>
            </a:r>
            <a:r>
              <a:rPr lang="en-US" altLang="ko-KR" dirty="0"/>
              <a:t>. </a:t>
            </a:r>
            <a:r>
              <a:rPr lang="ko-KR" altLang="en-US" dirty="0"/>
              <a:t>이외의 실험 컴퓨터 사양은 아래와 같습니다</a:t>
            </a:r>
            <a:r>
              <a:rPr lang="en-US" altLang="ko-KR" dirty="0"/>
              <a:t>. (2</a:t>
            </a:r>
            <a:r>
              <a:rPr lang="ko-KR" altLang="en-US" dirty="0"/>
              <a:t>초 대기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4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이 프로젝트는 </a:t>
            </a:r>
            <a:r>
              <a:rPr lang="en-US" altLang="ko-KR" dirty="0" err="1"/>
              <a:t>ofApp</a:t>
            </a:r>
            <a:r>
              <a:rPr lang="en-US" altLang="ko-KR" dirty="0"/>
              <a:t> </a:t>
            </a:r>
            <a:r>
              <a:rPr lang="ko-KR" altLang="en-US" dirty="0"/>
              <a:t>클래스를 제외해 크게 </a:t>
            </a:r>
            <a:r>
              <a:rPr lang="en-US" altLang="ko-KR" dirty="0"/>
              <a:t>5</a:t>
            </a:r>
            <a:r>
              <a:rPr lang="ko-KR" altLang="en-US" dirty="0"/>
              <a:t>가지의 클래스로 구현되었습니다</a:t>
            </a:r>
            <a:r>
              <a:rPr lang="en-US" altLang="ko-KR" dirty="0"/>
              <a:t>. Ball </a:t>
            </a:r>
            <a:r>
              <a:rPr lang="ko-KR" altLang="en-US" dirty="0"/>
              <a:t>클래스는 공을 나타내는 클래스로 공과 다른 물체와의 충돌 처리</a:t>
            </a:r>
            <a:r>
              <a:rPr lang="en-US" altLang="ko-KR" dirty="0"/>
              <a:t>, </a:t>
            </a:r>
            <a:r>
              <a:rPr lang="ko-KR" altLang="en-US" dirty="0"/>
              <a:t>공의 움직임 처리 등의 기능을 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Brick </a:t>
            </a:r>
            <a:r>
              <a:rPr lang="ko-KR" altLang="en-US" dirty="0"/>
              <a:t>클래스는 벽돌 하나를 나타내는 클래스입니다</a:t>
            </a:r>
            <a:r>
              <a:rPr lang="en-US" altLang="ko-KR" dirty="0"/>
              <a:t>. </a:t>
            </a:r>
            <a:r>
              <a:rPr lang="ko-KR" altLang="en-US" dirty="0"/>
              <a:t>벽돌의 수명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생존 여부</a:t>
            </a:r>
            <a:r>
              <a:rPr lang="en-US" altLang="ko-KR" dirty="0"/>
              <a:t>, </a:t>
            </a:r>
            <a:r>
              <a:rPr lang="ko-KR" altLang="en-US" dirty="0"/>
              <a:t>위치 등을 저장하고 공과의 충돌을 판단하는 기능을 갖고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Paddle </a:t>
            </a:r>
            <a:r>
              <a:rPr lang="ko-KR" altLang="en-US" dirty="0"/>
              <a:t>클래스는 패들을 나타내는 클래스로 패들의 움직임 처리와 공과의 충돌을 판단하는 기능을 하고 있습니다</a:t>
            </a:r>
            <a:r>
              <a:rPr lang="en-US" altLang="ko-KR" dirty="0"/>
              <a:t>. Rank </a:t>
            </a:r>
            <a:r>
              <a:rPr lang="ko-KR" altLang="en-US" dirty="0"/>
              <a:t>클래스는 점수와 이름을 기록해 랭크 정보를 나타내는 클래스입니다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Stage </a:t>
            </a:r>
            <a:r>
              <a:rPr lang="ko-KR" altLang="en-US" dirty="0"/>
              <a:t>클래스는 게임 스테이지 하나를 전반적으로 표현하는 클래스입니다</a:t>
            </a:r>
            <a:r>
              <a:rPr lang="en-US" altLang="ko-KR" dirty="0"/>
              <a:t>. </a:t>
            </a:r>
            <a:r>
              <a:rPr lang="ko-KR" altLang="en-US" dirty="0"/>
              <a:t>스테이지의 모든 벽돌 정보와 해당 스테이지의 랭크 정보 등을 처리합니다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60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프로그램의 전반적인 플로우 차트입니다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1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프로그램은 앞서 설명한 </a:t>
            </a:r>
            <a:r>
              <a:rPr lang="en-US" altLang="ko-KR" dirty="0"/>
              <a:t>5</a:t>
            </a:r>
            <a:r>
              <a:rPr lang="ko-KR" altLang="en-US" dirty="0"/>
              <a:t>개의 클래스 간의 상호작용과 현재 </a:t>
            </a:r>
            <a:r>
              <a:rPr lang="en-US" altLang="ko-KR" dirty="0"/>
              <a:t>Game state</a:t>
            </a:r>
            <a:r>
              <a:rPr lang="ko-KR" altLang="en-US" dirty="0"/>
              <a:t>에 따른 처리로 흐름이 진행되고 있습니다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Game state</a:t>
            </a:r>
            <a:r>
              <a:rPr lang="ko-KR" altLang="en-US" dirty="0"/>
              <a:t>에 따른 프로그램의 진행을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987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start </a:t>
            </a:r>
            <a:r>
              <a:rPr lang="ko-KR" altLang="en-US" dirty="0"/>
              <a:t>상태입니다</a:t>
            </a:r>
            <a:r>
              <a:rPr lang="en-US" altLang="ko-KR" dirty="0"/>
              <a:t>. </a:t>
            </a:r>
            <a:r>
              <a:rPr lang="ko-KR" altLang="en-US" dirty="0"/>
              <a:t>게임을 시작했을 때 보이는 화면을 나타내고 </a:t>
            </a:r>
            <a:r>
              <a:rPr lang="en-US" altLang="ko-KR" dirty="0"/>
              <a:t>Game start, View Ranks, Exit </a:t>
            </a:r>
            <a:r>
              <a:rPr lang="ko-KR" altLang="en-US" dirty="0"/>
              <a:t>버튼이 존재합니다</a:t>
            </a:r>
            <a:r>
              <a:rPr lang="en-US" altLang="ko-KR" dirty="0"/>
              <a:t>. </a:t>
            </a:r>
            <a:r>
              <a:rPr lang="ko-KR" altLang="en-US" dirty="0"/>
              <a:t>클릭한 버튼에 따라 게임 상태가 전환됩니다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47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Start </a:t>
            </a:r>
            <a:r>
              <a:rPr lang="ko-KR" altLang="en-US" dirty="0"/>
              <a:t>상태일 때 </a:t>
            </a:r>
            <a:r>
              <a:rPr lang="en-US" altLang="ko-KR" dirty="0"/>
              <a:t>3</a:t>
            </a:r>
            <a:r>
              <a:rPr lang="ko-KR" altLang="en-US" dirty="0"/>
              <a:t>개의 버튼을 그리고</a:t>
            </a:r>
            <a:r>
              <a:rPr lang="en-US" altLang="ko-KR" dirty="0"/>
              <a:t>, </a:t>
            </a:r>
            <a:r>
              <a:rPr lang="ko-KR" altLang="en-US" dirty="0"/>
              <a:t>버튼이 눌림에 따라 </a:t>
            </a:r>
            <a:r>
              <a:rPr lang="en-US" altLang="ko-KR" dirty="0"/>
              <a:t>state</a:t>
            </a:r>
            <a:r>
              <a:rPr lang="ko-KR" altLang="en-US" dirty="0"/>
              <a:t>를 전환합니다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 err="1"/>
              <a:t>isRestart</a:t>
            </a:r>
            <a:r>
              <a:rPr lang="en-US" altLang="ko-KR" dirty="0"/>
              <a:t> </a:t>
            </a:r>
            <a:r>
              <a:rPr lang="ko-KR" altLang="en-US" dirty="0"/>
              <a:t>변수가 </a:t>
            </a:r>
            <a:r>
              <a:rPr lang="en-US" altLang="ko-KR" dirty="0"/>
              <a:t>set</a:t>
            </a:r>
            <a:r>
              <a:rPr lang="ko-KR" altLang="en-US" dirty="0"/>
              <a:t>되어 재시작한 경우라면 필요한 초기화를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50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Start </a:t>
            </a:r>
            <a:r>
              <a:rPr lang="ko-KR" altLang="en-US" dirty="0"/>
              <a:t>상태에서 </a:t>
            </a:r>
            <a:r>
              <a:rPr lang="en-US" altLang="ko-KR" dirty="0"/>
              <a:t>View ranks </a:t>
            </a:r>
            <a:r>
              <a:rPr lang="ko-KR" altLang="en-US" dirty="0"/>
              <a:t>버튼을 눌러 </a:t>
            </a:r>
            <a:r>
              <a:rPr lang="en-US" altLang="ko-KR" dirty="0"/>
              <a:t>rank </a:t>
            </a:r>
            <a:r>
              <a:rPr lang="ko-KR" altLang="en-US" dirty="0"/>
              <a:t>상태로 전환합니다</a:t>
            </a:r>
            <a:r>
              <a:rPr lang="en-US" altLang="ko-KR" dirty="0"/>
              <a:t>. </a:t>
            </a:r>
            <a:r>
              <a:rPr lang="ko-KR" altLang="en-US" dirty="0"/>
              <a:t>각 스테이지 별로 기록된 랭크를 열람할 수 있습니다</a:t>
            </a:r>
            <a:r>
              <a:rPr lang="en-US" altLang="ko-KR" dirty="0"/>
              <a:t>. A</a:t>
            </a:r>
            <a:r>
              <a:rPr lang="ko-KR" altLang="en-US" dirty="0"/>
              <a:t>를 눌러 이전 스테이지 </a:t>
            </a:r>
            <a:r>
              <a:rPr lang="en-US" altLang="ko-KR" dirty="0"/>
              <a:t>/ D</a:t>
            </a:r>
            <a:r>
              <a:rPr lang="ko-KR" altLang="en-US" dirty="0"/>
              <a:t>를 눌러 다음 스테이지 </a:t>
            </a:r>
            <a:r>
              <a:rPr lang="en-US" altLang="ko-KR" dirty="0"/>
              <a:t>/ Q</a:t>
            </a:r>
            <a:r>
              <a:rPr lang="ko-KR" altLang="en-US" dirty="0"/>
              <a:t>를 눌러 다시 </a:t>
            </a:r>
            <a:r>
              <a:rPr lang="en-US" altLang="ko-KR" dirty="0"/>
              <a:t>start </a:t>
            </a:r>
            <a:r>
              <a:rPr lang="ko-KR" altLang="en-US" dirty="0"/>
              <a:t>상태로 전환할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8F8F1-051B-4F35-AA33-BF4FC803FC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49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5674-7C3E-9D62-CF8B-EA6819267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67EEEB-58A3-2446-3BA6-185188A6F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BCEB9-1A5D-BBD2-F5C2-626E386C0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716EC-FAC0-EB08-4247-294A0B20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CC3E9-C345-BE88-3414-236431CB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463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01B5B-4096-505F-9C6A-61D812E0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CA4E5D-5EF1-902E-E2E4-1C8252E79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8991C-ED85-87A1-865F-4F4E9ADD9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A753C-2726-9D26-0DD7-C2DF5E2F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C857D-4E67-FCD1-7024-73B66F64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9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7D3E1D-1BAB-5CFB-64FC-92E3A4AFF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D8D13-24C9-33F6-5FA1-97A0D9BC8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CCEEF8-E8BE-D8B4-CC82-AD148708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9AF68-6056-85DE-DED7-1C55F58AB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15729-3100-C753-3A5B-46EC053C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11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BF41A-8E96-A057-D12A-8058999B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14081-B4CF-7CB3-2534-04CA684D2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D9A62-5E57-0916-8F13-00ED962D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F8CA9-5718-D278-E2C1-E46CD460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1DA02-393D-DB29-56FA-9B8FC86B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9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20F54-36DE-A14E-1B94-EA174525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E220A7-0C8C-C303-136A-29D6C56B4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A2FDC-8F2C-4463-5919-A1021CB42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BC2F6-7A64-A651-CBD9-24810A56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506885-9A10-10F1-4E14-B24D591F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0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D2CBB-CD11-3BB9-E4F4-FE3FE90C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9D74C-5C0C-ED8A-1713-87E30D73E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EF0986-0997-7757-E5EB-8378CB796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5EE020-0028-E3DC-1BB3-BC0AF811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481F9-ADE4-15EC-D383-424E1F9C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8C42-7192-A510-BE1E-73370132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8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B1800-7EC5-4EB3-DAA9-CE05EA03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0F79AE-5F19-C5A1-4D0B-7F2A63A40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CACAB5-8801-9527-6E41-01523854A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6AD876-84B2-5221-457B-E66A3AF73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1A868F-76EE-CF59-3911-D24BDCA96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88FC1B-A044-5976-EF0E-8C9764A9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45AA49-C836-1429-CDDE-6D7C2F2F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30C909-127C-6610-9114-0063D0D3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5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3408E-27EC-642E-0714-3348EECB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0D594-48D5-69F8-28C0-44C7341A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C25677-30D8-82F1-CE3B-B5C3E46A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7F1679-3BA6-311D-3FB3-03AC658B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241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FA4BFB-D369-7C1E-A101-8E6DAFEB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D81ED3-AB9C-8427-6D2B-B5A7B935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44209C-7BBF-5899-B771-271D252C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66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CF239-2CC3-5E65-4B9F-BA3ED2B3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EE21F-8539-7010-FF2D-D1667986C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8E7C48-D811-A607-F0EC-13509831C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3CB0EE-DE7C-5407-901A-E1C33062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2703A1-FDA9-467A-C6DA-70D38CF1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88109C-2C11-0905-B637-188DBE3A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78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EF192-6E38-0760-8A98-C4D6F595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CC76A8-2D01-59D9-1448-6B00F6764A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14030E-2759-F37E-CF58-5E00A9145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FC3420-2895-3433-1DB8-94A6FF2A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4FE42F-C967-3660-06A5-E89F25B4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ABA60B-BE0E-A05C-1FD4-B6BDE671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7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915560-8FA9-DFF7-0757-AC564E68E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703B92-5E36-E195-438E-FC99DE501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93B4A-DD85-6D27-EA50-888BE3953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03FCF-12C3-4D2C-A97D-D9515A342AD3}" type="datetimeFigureOut">
              <a:rPr lang="ko-KR" altLang="en-US" smtClean="0"/>
              <a:t>2023-12-23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2728B-D369-BF70-E1D5-C8AA56F2C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F320A-B1B5-1C85-0C51-3A5823BCA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D538F-8090-4443-A5F3-F14E7FD5A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3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6883B-20E1-9516-BF49-4D63D94C8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컴퓨터공학설계및실험</a:t>
            </a:r>
            <a:r>
              <a:rPr lang="en-US" altLang="ko-KR" dirty="0"/>
              <a:t>1</a:t>
            </a:r>
            <a:br>
              <a:rPr lang="en-US" altLang="ko-KR" dirty="0"/>
            </a:br>
            <a:r>
              <a:rPr lang="ko-KR" altLang="en-US" dirty="0"/>
              <a:t>최종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8D30EA-16B5-82A0-EC33-CF883C06AA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&lt;Brick out&gt;</a:t>
            </a:r>
          </a:p>
          <a:p>
            <a:r>
              <a:rPr lang="en-US" altLang="ko-KR" dirty="0"/>
              <a:t>20191244 </a:t>
            </a:r>
            <a:r>
              <a:rPr lang="ko-KR" altLang="en-US" dirty="0"/>
              <a:t>김현승</a:t>
            </a:r>
          </a:p>
        </p:txBody>
      </p:sp>
    </p:spTree>
    <p:extLst>
      <p:ext uri="{BB962C8B-B14F-4D97-AF65-F5344CB8AC3E}">
        <p14:creationId xmlns:p14="http://schemas.microsoft.com/office/powerpoint/2010/main" val="2816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"/>
    </mc:Choice>
    <mc:Fallback>
      <p:transition spd="slow" advTm="7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93BEB-D08A-E7B6-7281-C5B5AC15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rank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DA416D-F387-FC25-9DB4-D555563D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4550"/>
            <a:ext cx="5438775" cy="262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EE9B6D-1A63-11D8-9A05-C30450FAB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75" y="2800350"/>
            <a:ext cx="4695825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A827B-DE9F-D91F-C5BB-26805ED4A431}"/>
              </a:ext>
            </a:extLst>
          </p:cNvPr>
          <p:cNvSpPr txBox="1"/>
          <p:nvPr/>
        </p:nvSpPr>
        <p:spPr>
          <a:xfrm>
            <a:off x="7713982" y="4127167"/>
            <a:ext cx="258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keyPressed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66873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F4694-5F2B-0362-B3C4-640CB324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ready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CA68E-633C-5BDC-D4F1-5177A44CD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준비 상태</a:t>
            </a:r>
            <a:r>
              <a:rPr lang="en-US" altLang="ko-KR" dirty="0"/>
              <a:t>. </a:t>
            </a:r>
            <a:r>
              <a:rPr lang="ko-KR" altLang="en-US" dirty="0"/>
              <a:t>벽돌</a:t>
            </a:r>
            <a:r>
              <a:rPr lang="en-US" altLang="ko-KR" dirty="0"/>
              <a:t>, </a:t>
            </a:r>
            <a:r>
              <a:rPr lang="ko-KR" altLang="en-US" dirty="0"/>
              <a:t>패들</a:t>
            </a:r>
            <a:r>
              <a:rPr lang="en-US" altLang="ko-KR" dirty="0"/>
              <a:t>, </a:t>
            </a:r>
            <a:r>
              <a:rPr lang="ko-KR" altLang="en-US" dirty="0"/>
              <a:t>공</a:t>
            </a:r>
            <a:r>
              <a:rPr lang="en-US" altLang="ko-KR" dirty="0"/>
              <a:t>, UI</a:t>
            </a:r>
            <a:r>
              <a:rPr lang="ko-KR" altLang="en-US" dirty="0"/>
              <a:t>가 그려지고 공은 패들에 붙어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스크린샷, 텍스트, 도표, 라인이(가) 표시된 사진&#10;&#10;자동 생성된 설명">
            <a:extLst>
              <a:ext uri="{FF2B5EF4-FFF2-40B4-BE49-F238E27FC236}">
                <a16:creationId xmlns:a16="http://schemas.microsoft.com/office/drawing/2014/main" id="{A7D41D9F-21E6-951C-5D77-576F3466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56" y="2443428"/>
            <a:ext cx="7701287" cy="40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A439E-6CDF-EF41-64E3-47D16525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ready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A52B88-ED36-715B-75F3-097CADC46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6" y="2014537"/>
            <a:ext cx="6000750" cy="2828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817407-AD18-BD08-7C7E-373A42D06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887" y="3163828"/>
            <a:ext cx="1952625" cy="36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59326-CCB5-C1F2-34EF-ED92D6B25320}"/>
              </a:ext>
            </a:extLst>
          </p:cNvPr>
          <p:cNvSpPr txBox="1"/>
          <p:nvPr/>
        </p:nvSpPr>
        <p:spPr>
          <a:xfrm>
            <a:off x="7954160" y="3566716"/>
            <a:ext cx="177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update()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2113888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1D44D-4F1F-FAFE-6004-786358C6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playing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6375E-0737-A68A-887F-998E2263B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공이 발사되어 게임이 진행 중인 상태</a:t>
            </a:r>
            <a:r>
              <a:rPr lang="en-US" altLang="ko-KR" dirty="0"/>
              <a:t>. </a:t>
            </a:r>
            <a:r>
              <a:rPr lang="ko-KR" altLang="en-US" dirty="0"/>
              <a:t>공이 패들</a:t>
            </a:r>
            <a:r>
              <a:rPr lang="en-US" altLang="ko-KR" dirty="0"/>
              <a:t>, </a:t>
            </a:r>
            <a:r>
              <a:rPr lang="ko-KR" altLang="en-US" dirty="0"/>
              <a:t>벽돌</a:t>
            </a:r>
            <a:r>
              <a:rPr lang="en-US" altLang="ko-KR" dirty="0"/>
              <a:t>, </a:t>
            </a:r>
            <a:r>
              <a:rPr lang="ko-KR" altLang="en-US" dirty="0"/>
              <a:t>벽면에 부딪혀 충돌하고 반사되는 처리가 진행된다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 descr="스크린샷, 도표, 텍스트, 직사각형이(가) 표시된 사진&#10;&#10;자동 생성된 설명">
            <a:extLst>
              <a:ext uri="{FF2B5EF4-FFF2-40B4-BE49-F238E27FC236}">
                <a16:creationId xmlns:a16="http://schemas.microsoft.com/office/drawing/2014/main" id="{E7CD52CA-9EDD-C8D7-446C-8A61662D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82" y="2702321"/>
            <a:ext cx="7071436" cy="37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4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49214-567A-71CF-E6AF-6353C87C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playing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1DD550-19A2-FA94-96A1-F6A231F1D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681" y="1690688"/>
            <a:ext cx="3352800" cy="4210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007C4D-72A6-C56A-B7F6-3944C050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65" y="3176588"/>
            <a:ext cx="3562350" cy="619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E34F9-6333-3933-47CF-82A7D1DAD648}"/>
              </a:ext>
            </a:extLst>
          </p:cNvPr>
          <p:cNvSpPr txBox="1"/>
          <p:nvPr/>
        </p:nvSpPr>
        <p:spPr>
          <a:xfrm>
            <a:off x="6979640" y="3837658"/>
            <a:ext cx="265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update()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01486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77439-59C0-B674-754D-5CE4C209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clear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60388-C6A2-8165-0B73-57661141F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스테이지를 클리어한 상태</a:t>
            </a:r>
            <a:r>
              <a:rPr lang="en-US" altLang="ko-KR" dirty="0"/>
              <a:t>. </a:t>
            </a:r>
            <a:r>
              <a:rPr lang="ko-KR" altLang="en-US" dirty="0"/>
              <a:t>이름을 입력해 랭크 정보 등록 가능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start </a:t>
            </a:r>
            <a:r>
              <a:rPr lang="ko-KR" altLang="en-US" dirty="0"/>
              <a:t>상태로 전환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3EC4ED-41E0-FF53-F870-BB2E9EEF9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53" y="2700056"/>
            <a:ext cx="7472494" cy="39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84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227C3-161E-ECDC-4FFD-A21CC08D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clear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C77EC-50A3-78AC-8BF0-A90527AD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7" y="1919332"/>
            <a:ext cx="6791325" cy="83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25FD07-BDC4-4D5B-2DEF-647C522E3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023" y="2968556"/>
            <a:ext cx="5669953" cy="3524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68E7E8-E676-FD51-7939-7A3D71F1838E}"/>
              </a:ext>
            </a:extLst>
          </p:cNvPr>
          <p:cNvSpPr txBox="1"/>
          <p:nvPr/>
        </p:nvSpPr>
        <p:spPr>
          <a:xfrm>
            <a:off x="8930976" y="4615352"/>
            <a:ext cx="218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keyPressed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76514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E73A4-5E66-D10C-E9F3-65D74AAB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stageclear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A9603-E1EF-82CD-BC9E-5EF8B5CA9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마지막 스테이지가 아닌 스테이지를 클리어한 상태</a:t>
            </a:r>
            <a:r>
              <a:rPr lang="en-US" altLang="ko-KR" dirty="0"/>
              <a:t>. </a:t>
            </a:r>
            <a:r>
              <a:rPr lang="ko-KR" altLang="en-US" dirty="0"/>
              <a:t>이름을 입력해 랭크 정보 등록 가능</a:t>
            </a:r>
            <a:r>
              <a:rPr lang="en-US" altLang="ko-KR" dirty="0"/>
              <a:t>. </a:t>
            </a:r>
            <a:r>
              <a:rPr lang="ko-KR" altLang="en-US" dirty="0"/>
              <a:t>이후 다음 스테이지의</a:t>
            </a:r>
            <a:r>
              <a:rPr lang="en-US" altLang="ko-KR" dirty="0"/>
              <a:t> ready </a:t>
            </a:r>
            <a:r>
              <a:rPr lang="ko-KR" altLang="en-US" dirty="0"/>
              <a:t>상태로 전환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34FE44-BC6F-2612-368F-FDEAFDBE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875" y="2819427"/>
            <a:ext cx="7458250" cy="39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10581-1157-E853-A043-C5FF032B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stageclear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6A8D-95BD-A08F-E028-647BE2D4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2080076"/>
            <a:ext cx="6800850" cy="885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38896-6B2C-0998-5CA2-CF0D5AAC3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62" y="3121025"/>
            <a:ext cx="5934075" cy="3371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54063-2E08-370B-11F2-5FDBC6634D71}"/>
              </a:ext>
            </a:extLst>
          </p:cNvPr>
          <p:cNvSpPr txBox="1"/>
          <p:nvPr/>
        </p:nvSpPr>
        <p:spPr>
          <a:xfrm>
            <a:off x="9063037" y="4622284"/>
            <a:ext cx="218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keyPressed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406695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D0DD9-04B2-A19B-D0B0-A003CC9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gameover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C9665-B79C-E1FF-8F11-8410E6FFB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공이 바닥에 닿아 게임 오버가 된 상태</a:t>
            </a:r>
            <a:r>
              <a:rPr lang="en-US" altLang="ko-KR" dirty="0"/>
              <a:t>. </a:t>
            </a:r>
            <a:r>
              <a:rPr lang="ko-KR" altLang="en-US" dirty="0"/>
              <a:t>이름을 입력해 랭크 정보 등록 가능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start </a:t>
            </a:r>
            <a:r>
              <a:rPr lang="ko-KR" altLang="en-US" dirty="0"/>
              <a:t>상태로 전환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512D8D7-ADD5-5CAD-831B-2BA50A44C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032" y="2635208"/>
            <a:ext cx="7687936" cy="404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7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50108-571D-8E53-A203-9A76A06C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0CC23-3BED-C498-B539-DBB917419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OpenFramework</a:t>
            </a:r>
            <a:r>
              <a:rPr lang="ko-KR" altLang="en-US" dirty="0"/>
              <a:t>를 이용해 벽돌 깨기 게임 구현</a:t>
            </a:r>
          </a:p>
        </p:txBody>
      </p:sp>
      <p:pic>
        <p:nvPicPr>
          <p:cNvPr id="1026" name="Picture 2" descr="벽돌깨기의 왕 - Google Play 앱">
            <a:extLst>
              <a:ext uri="{FF2B5EF4-FFF2-40B4-BE49-F238E27FC236}">
                <a16:creationId xmlns:a16="http://schemas.microsoft.com/office/drawing/2014/main" id="{C272B3EE-F2D5-5E93-54F8-9D598C63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48" y="2457771"/>
            <a:ext cx="4035104" cy="40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195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63031-8534-96E8-AF20-F28B3DBE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gameover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95AEF-135E-61A6-CCCD-A4EBB960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1" y="1986756"/>
            <a:ext cx="6772275" cy="83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8E7391-F934-392E-8CE4-04B0594E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962" y="3121025"/>
            <a:ext cx="5934075" cy="337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BAEB4C-5CC6-EE56-6FC7-53ADDE11CB09}"/>
              </a:ext>
            </a:extLst>
          </p:cNvPr>
          <p:cNvSpPr txBox="1"/>
          <p:nvPr/>
        </p:nvSpPr>
        <p:spPr>
          <a:xfrm>
            <a:off x="9063037" y="4622284"/>
            <a:ext cx="218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keyPressed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814332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AA610-E8FF-24F4-9ACC-FA4D9C16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59593-7E8F-CA1D-EED0-D2F85271B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시작 화면에서 </a:t>
            </a:r>
            <a:r>
              <a:rPr lang="en-US" altLang="ko-KR" dirty="0"/>
              <a:t>Exit </a:t>
            </a:r>
            <a:r>
              <a:rPr lang="ko-KR" altLang="en-US" dirty="0"/>
              <a:t>버튼을 클릭해 게임을 종료하는 상태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042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7F969-EED4-DA0C-19E7-09C5D6B9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Algorithm &amp; Implementation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83FB8-844F-3A56-B335-AEAA18598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Stage</a:t>
            </a:r>
            <a:r>
              <a:rPr lang="ko-KR" altLang="en-US" dirty="0"/>
              <a:t>의 </a:t>
            </a:r>
            <a:r>
              <a:rPr lang="en-US" altLang="ko-KR" dirty="0" err="1"/>
              <a:t>sortRanks</a:t>
            </a:r>
            <a:r>
              <a:rPr lang="en-US" altLang="ko-KR" dirty="0"/>
              <a:t>() </a:t>
            </a:r>
            <a:r>
              <a:rPr lang="ko-KR" altLang="en-US" dirty="0"/>
              <a:t>메서드 </a:t>
            </a:r>
            <a:r>
              <a:rPr lang="en-US" altLang="ko-KR" dirty="0"/>
              <a:t>: </a:t>
            </a:r>
            <a:r>
              <a:rPr lang="ko-KR" altLang="en-US" dirty="0" err="1"/>
              <a:t>퀵</a:t>
            </a:r>
            <a:r>
              <a:rPr lang="ko-KR" altLang="en-US" dirty="0"/>
              <a:t> 정렬 알고리즘으로 해당 스테이지의 랭크 정보들을 점수 기준 내림차순으로 정렬</a:t>
            </a:r>
            <a:endParaRPr lang="en-US" altLang="ko-KR" dirty="0"/>
          </a:p>
          <a:p>
            <a:r>
              <a:rPr lang="en-US" altLang="ko-KR" dirty="0"/>
              <a:t>Paddle</a:t>
            </a:r>
            <a:r>
              <a:rPr lang="ko-KR" altLang="en-US" dirty="0"/>
              <a:t>과 </a:t>
            </a:r>
            <a:r>
              <a:rPr lang="en-US" altLang="ko-KR" dirty="0"/>
              <a:t>Brick</a:t>
            </a:r>
            <a:r>
              <a:rPr lang="ko-KR" altLang="en-US" dirty="0"/>
              <a:t>의 </a:t>
            </a:r>
            <a:r>
              <a:rPr lang="en-US" altLang="ko-KR" dirty="0" err="1"/>
              <a:t>checkCollision</a:t>
            </a:r>
            <a:r>
              <a:rPr lang="en-US" altLang="ko-KR" dirty="0"/>
              <a:t>() </a:t>
            </a:r>
            <a:r>
              <a:rPr lang="ko-KR" altLang="en-US" dirty="0"/>
              <a:t>메서드 </a:t>
            </a:r>
            <a:r>
              <a:rPr lang="en-US" altLang="ko-KR" dirty="0"/>
              <a:t>: </a:t>
            </a:r>
            <a:r>
              <a:rPr lang="ko-KR" altLang="en-US" dirty="0"/>
              <a:t>공과 패들</a:t>
            </a:r>
            <a:r>
              <a:rPr lang="en-US" altLang="ko-KR" dirty="0"/>
              <a:t>/</a:t>
            </a:r>
            <a:r>
              <a:rPr lang="ko-KR" altLang="en-US" dirty="0"/>
              <a:t>벽돌과의 가까운 거리를 계산해 충돌을 판단</a:t>
            </a:r>
            <a:endParaRPr lang="en-US" altLang="ko-KR" dirty="0"/>
          </a:p>
          <a:p>
            <a:r>
              <a:rPr lang="en-US" altLang="ko-KR" dirty="0"/>
              <a:t>Ball</a:t>
            </a:r>
            <a:r>
              <a:rPr lang="ko-KR" altLang="en-US" dirty="0"/>
              <a:t>의 </a:t>
            </a:r>
            <a:r>
              <a:rPr lang="en-US" altLang="ko-KR" dirty="0"/>
              <a:t>update() </a:t>
            </a:r>
            <a:r>
              <a:rPr lang="ko-KR" altLang="en-US" dirty="0"/>
              <a:t>메서드 </a:t>
            </a:r>
            <a:r>
              <a:rPr lang="en-US" altLang="ko-KR" dirty="0"/>
              <a:t>: </a:t>
            </a:r>
            <a:r>
              <a:rPr lang="ko-KR" altLang="en-US" dirty="0"/>
              <a:t>패들과 충돌 시 충돌 위치에 따라 </a:t>
            </a:r>
            <a:r>
              <a:rPr lang="en-US" altLang="ko-KR" dirty="0"/>
              <a:t>X </a:t>
            </a:r>
            <a:r>
              <a:rPr lang="ko-KR" altLang="en-US" dirty="0"/>
              <a:t>성분의 속도를 조절해 </a:t>
            </a:r>
            <a:r>
              <a:rPr lang="ko-KR" altLang="en-US" dirty="0" err="1"/>
              <a:t>반사각</a:t>
            </a:r>
            <a:r>
              <a:rPr lang="ko-KR" altLang="en-US" dirty="0"/>
              <a:t> 조절</a:t>
            </a:r>
            <a:r>
              <a:rPr lang="en-US" altLang="ko-KR" dirty="0"/>
              <a:t>. </a:t>
            </a:r>
            <a:r>
              <a:rPr lang="ko-KR" altLang="en-US" dirty="0"/>
              <a:t>벽돌과 </a:t>
            </a:r>
            <a:r>
              <a:rPr lang="ko-KR" altLang="en-US" dirty="0" err="1"/>
              <a:t>충돌시</a:t>
            </a:r>
            <a:r>
              <a:rPr lang="ko-KR" altLang="en-US" dirty="0"/>
              <a:t> 측면에 충돌했으면 수평 반사</a:t>
            </a:r>
            <a:r>
              <a:rPr lang="en-US" altLang="ko-KR" dirty="0"/>
              <a:t> / </a:t>
            </a:r>
            <a:r>
              <a:rPr lang="ko-KR" altLang="en-US" dirty="0"/>
              <a:t>전방이나 후방에 충돌했으면 수직 반사</a:t>
            </a:r>
          </a:p>
        </p:txBody>
      </p:sp>
    </p:spTree>
    <p:extLst>
      <p:ext uri="{BB962C8B-B14F-4D97-AF65-F5344CB8AC3E}">
        <p14:creationId xmlns:p14="http://schemas.microsoft.com/office/powerpoint/2010/main" val="107166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C7A0D-FD97-16B8-4589-A3ECFBE3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DataSet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4C573-B112-0B87-4166-5382327E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Bricks.json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각 스테이지 별로 존재하는 벽돌 정보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C8A9BE-8C23-D5F8-0817-9A97C4070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05" y="1825625"/>
            <a:ext cx="2178224" cy="45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5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C9EE6-FFA7-0AA7-05EE-7429FE3C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실행 영상</a:t>
            </a:r>
          </a:p>
        </p:txBody>
      </p:sp>
      <p:pic>
        <p:nvPicPr>
          <p:cNvPr id="4" name="2023-12-23 14 58 31">
            <a:hlinkClick r:id="" action="ppaction://media"/>
            <a:extLst>
              <a:ext uri="{FF2B5EF4-FFF2-40B4-BE49-F238E27FC236}">
                <a16:creationId xmlns:a16="http://schemas.microsoft.com/office/drawing/2014/main" id="{2E0AD10F-9BA7-9C6C-7DF0-3FD4130893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688" y="1825625"/>
            <a:ext cx="8301037" cy="4351338"/>
          </a:xfrm>
        </p:spPr>
      </p:pic>
    </p:spTree>
    <p:extLst>
      <p:ext uri="{BB962C8B-B14F-4D97-AF65-F5344CB8AC3E}">
        <p14:creationId xmlns:p14="http://schemas.microsoft.com/office/powerpoint/2010/main" val="1180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3886B-AEE0-5538-692E-A4E7C5EF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실험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E153A-E263-3C96-1D78-07575485E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IDE : Visual Studio 2022 Debug x64</a:t>
            </a: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CPU : Intel i7-7700k</a:t>
            </a: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RAM : 16GB</a:t>
            </a: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OS : Window 10 Education</a:t>
            </a:r>
            <a:endParaRPr lang="ko-KR" altLang="ko-KR" sz="3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34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E20BB-CFAB-6262-4513-4D7306E4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1764AC-EB6D-D8D4-C840-6CC854613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Ball : </a:t>
            </a:r>
            <a:r>
              <a:rPr lang="ko-KR" altLang="en-US" dirty="0"/>
              <a:t>공을 나타내는 클래스</a:t>
            </a:r>
            <a:r>
              <a:rPr lang="en-US" altLang="ko-KR" dirty="0"/>
              <a:t>. </a:t>
            </a:r>
            <a:r>
              <a:rPr lang="ko-KR" altLang="en-US" dirty="0"/>
              <a:t>공과 다른 객체 간의 충돌 처리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Brick : </a:t>
            </a:r>
            <a:r>
              <a:rPr lang="ko-KR" altLang="en-US" dirty="0"/>
              <a:t>벽돌을 나타내는 클래스</a:t>
            </a:r>
            <a:r>
              <a:rPr lang="en-US" altLang="ko-KR" dirty="0"/>
              <a:t>. </a:t>
            </a:r>
            <a:r>
              <a:rPr lang="ko-KR" altLang="en-US" dirty="0"/>
              <a:t>벽돌의 수명이나 생존 여부 저장</a:t>
            </a:r>
            <a:r>
              <a:rPr lang="en-US" altLang="ko-KR" dirty="0"/>
              <a:t>, </a:t>
            </a:r>
            <a:r>
              <a:rPr lang="ko-KR" altLang="en-US" dirty="0"/>
              <a:t>공과의 충돌 판단</a:t>
            </a:r>
            <a:endParaRPr lang="en-US" altLang="ko-KR" dirty="0"/>
          </a:p>
          <a:p>
            <a:r>
              <a:rPr lang="en-US" altLang="ko-KR" dirty="0"/>
              <a:t>Paddle : </a:t>
            </a:r>
            <a:r>
              <a:rPr lang="ko-KR" altLang="en-US" dirty="0"/>
              <a:t>패들을 나타내는 클래스</a:t>
            </a:r>
            <a:r>
              <a:rPr lang="en-US" altLang="ko-KR" dirty="0"/>
              <a:t>. </a:t>
            </a:r>
            <a:r>
              <a:rPr lang="ko-KR" altLang="en-US" dirty="0"/>
              <a:t>패들의 움직임 처리</a:t>
            </a:r>
            <a:r>
              <a:rPr lang="en-US" altLang="ko-KR" dirty="0"/>
              <a:t>. </a:t>
            </a:r>
            <a:r>
              <a:rPr lang="ko-KR" altLang="en-US" dirty="0"/>
              <a:t>공과의 충돌 판단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Rank : </a:t>
            </a:r>
            <a:r>
              <a:rPr lang="ko-KR" altLang="en-US" dirty="0"/>
              <a:t>랭크 정보를 나타내는 클래스</a:t>
            </a:r>
            <a:r>
              <a:rPr lang="en-US" altLang="ko-KR" dirty="0"/>
              <a:t>. </a:t>
            </a:r>
            <a:r>
              <a:rPr lang="ko-KR" altLang="en-US" dirty="0"/>
              <a:t>등록자의 이름과 점수 저장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Stage : </a:t>
            </a:r>
            <a:r>
              <a:rPr lang="ko-KR" altLang="en-US" dirty="0"/>
              <a:t>게임 스테이지를 나타내는 클래스</a:t>
            </a:r>
            <a:r>
              <a:rPr lang="en-US" altLang="ko-KR" dirty="0"/>
              <a:t>. </a:t>
            </a:r>
            <a:r>
              <a:rPr lang="ko-KR" altLang="en-US" dirty="0"/>
              <a:t>모든 벽돌 정보와 해당 스테이지의 랭크 정보 처리</a:t>
            </a:r>
          </a:p>
        </p:txBody>
      </p:sp>
    </p:spTree>
    <p:extLst>
      <p:ext uri="{BB962C8B-B14F-4D97-AF65-F5344CB8AC3E}">
        <p14:creationId xmlns:p14="http://schemas.microsoft.com/office/powerpoint/2010/main" val="102089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07534-5B4B-D644-4287-4D79C8A2A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Flow Chart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09F6DA-F860-986F-A6C5-3DC800870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63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5E4B38FD-0790-3163-2D72-5D4BCC588201}"/>
              </a:ext>
            </a:extLst>
          </p:cNvPr>
          <p:cNvGrpSpPr/>
          <p:nvPr/>
        </p:nvGrpSpPr>
        <p:grpSpPr>
          <a:xfrm>
            <a:off x="470115" y="213731"/>
            <a:ext cx="10809777" cy="6430537"/>
            <a:chOff x="70743" y="343947"/>
            <a:chExt cx="10809777" cy="6430537"/>
          </a:xfrm>
        </p:grpSpPr>
        <p:sp>
          <p:nvSpPr>
            <p:cNvPr id="34" name="순서도: 문서 33">
              <a:extLst>
                <a:ext uri="{FF2B5EF4-FFF2-40B4-BE49-F238E27FC236}">
                  <a16:creationId xmlns:a16="http://schemas.microsoft.com/office/drawing/2014/main" id="{9C383D5D-A784-CAC9-4FDB-B80B96A7D016}"/>
                </a:ext>
              </a:extLst>
            </p:cNvPr>
            <p:cNvSpPr/>
            <p:nvPr/>
          </p:nvSpPr>
          <p:spPr>
            <a:xfrm flipV="1">
              <a:off x="6316909" y="343947"/>
              <a:ext cx="4563611" cy="4064555"/>
            </a:xfrm>
            <a:prstGeom prst="flowChartDocumen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72901B-8A2F-4C39-1E0F-2BA1C1E9DCAD}"/>
                </a:ext>
              </a:extLst>
            </p:cNvPr>
            <p:cNvSpPr txBox="1"/>
            <p:nvPr/>
          </p:nvSpPr>
          <p:spPr>
            <a:xfrm>
              <a:off x="822820" y="494437"/>
              <a:ext cx="6878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실행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FD56A09-F208-48A4-588F-AE94589360D2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>
              <a:off x="1166769" y="756047"/>
              <a:ext cx="0" cy="321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4339DA7-0FBA-E260-EB1E-E9945D0A9CF1}"/>
                </a:ext>
              </a:extLst>
            </p:cNvPr>
            <p:cNvSpPr/>
            <p:nvPr/>
          </p:nvSpPr>
          <p:spPr>
            <a:xfrm>
              <a:off x="2492928" y="1148502"/>
              <a:ext cx="1073790" cy="56206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ready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50C6D3E-16E8-8FED-D862-5B191F6017D3}"/>
                </a:ext>
              </a:extLst>
            </p:cNvPr>
            <p:cNvCxnSpPr>
              <a:cxnSpLocks/>
              <a:stCxn id="15" idx="3"/>
              <a:endCxn id="9" idx="1"/>
            </p:cNvCxnSpPr>
            <p:nvPr/>
          </p:nvCxnSpPr>
          <p:spPr>
            <a:xfrm>
              <a:off x="1825305" y="1429533"/>
              <a:ext cx="667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3B70ED-BF0D-A391-6034-33D439680EA7}"/>
                </a:ext>
              </a:extLst>
            </p:cNvPr>
            <p:cNvSpPr txBox="1"/>
            <p:nvPr/>
          </p:nvSpPr>
          <p:spPr>
            <a:xfrm>
              <a:off x="1426130" y="1077197"/>
              <a:ext cx="1142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Press Game Start</a:t>
              </a:r>
              <a:endParaRPr lang="ko-KR" altLang="en-US" sz="900" dirty="0"/>
            </a:p>
          </p:txBody>
        </p: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B7F8AD0D-300D-92D5-231D-C74070FEC92A}"/>
                </a:ext>
              </a:extLst>
            </p:cNvPr>
            <p:cNvSpPr/>
            <p:nvPr/>
          </p:nvSpPr>
          <p:spPr>
            <a:xfrm>
              <a:off x="508233" y="1077197"/>
              <a:ext cx="1317072" cy="704672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start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4EFECFB-4A2E-3667-9150-08CD297A9CE8}"/>
                </a:ext>
              </a:extLst>
            </p:cNvPr>
            <p:cNvSpPr/>
            <p:nvPr/>
          </p:nvSpPr>
          <p:spPr>
            <a:xfrm>
              <a:off x="4423794" y="1148501"/>
              <a:ext cx="1073790" cy="56206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playing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73663BF-C559-3469-9C71-3A9EF9A2CFCA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 flipV="1">
              <a:off x="3566718" y="1429532"/>
              <a:ext cx="85707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사각형: 잘린 한쪽 모서리 24">
              <a:extLst>
                <a:ext uri="{FF2B5EF4-FFF2-40B4-BE49-F238E27FC236}">
                  <a16:creationId xmlns:a16="http://schemas.microsoft.com/office/drawing/2014/main" id="{0BEDC905-787A-7BC8-AE18-263CFA239005}"/>
                </a:ext>
              </a:extLst>
            </p:cNvPr>
            <p:cNvSpPr/>
            <p:nvPr/>
          </p:nvSpPr>
          <p:spPr>
            <a:xfrm>
              <a:off x="7333717" y="2132808"/>
              <a:ext cx="989203" cy="450908"/>
            </a:xfrm>
            <a:prstGeom prst="snip1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Ball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잘린 한쪽 모서리 25">
              <a:extLst>
                <a:ext uri="{FF2B5EF4-FFF2-40B4-BE49-F238E27FC236}">
                  <a16:creationId xmlns:a16="http://schemas.microsoft.com/office/drawing/2014/main" id="{D77F8FDD-5D81-A14A-8143-D5BD7865EEE9}"/>
                </a:ext>
              </a:extLst>
            </p:cNvPr>
            <p:cNvSpPr/>
            <p:nvPr/>
          </p:nvSpPr>
          <p:spPr>
            <a:xfrm>
              <a:off x="7333709" y="670779"/>
              <a:ext cx="989203" cy="450908"/>
            </a:xfrm>
            <a:prstGeom prst="snip1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Paddle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A50A0D79-0A7E-8F7E-C20B-A29F87235A6B}"/>
                </a:ext>
              </a:extLst>
            </p:cNvPr>
            <p:cNvSpPr/>
            <p:nvPr/>
          </p:nvSpPr>
          <p:spPr>
            <a:xfrm>
              <a:off x="7333710" y="3722544"/>
              <a:ext cx="989203" cy="450908"/>
            </a:xfrm>
            <a:prstGeom prst="snip1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Brick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C8F57274-BB24-BF4B-3A14-B8AB4C1E7E77}"/>
                </a:ext>
              </a:extLst>
            </p:cNvPr>
            <p:cNvSpPr/>
            <p:nvPr/>
          </p:nvSpPr>
          <p:spPr>
            <a:xfrm>
              <a:off x="2532383" y="659456"/>
              <a:ext cx="2965201" cy="450908"/>
            </a:xfrm>
            <a:prstGeom prst="snip1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Stage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CE151B3E-F3F8-CA38-2659-3E0FD8DEAFE3}"/>
                </a:ext>
              </a:extLst>
            </p:cNvPr>
            <p:cNvSpPr/>
            <p:nvPr/>
          </p:nvSpPr>
          <p:spPr>
            <a:xfrm>
              <a:off x="2802273" y="4179273"/>
              <a:ext cx="989203" cy="450908"/>
            </a:xfrm>
            <a:prstGeom prst="snip1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Rank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D079C1-524E-16C5-C625-8F7ACE6B3D7F}"/>
                </a:ext>
              </a:extLst>
            </p:cNvPr>
            <p:cNvSpPr txBox="1"/>
            <p:nvPr/>
          </p:nvSpPr>
          <p:spPr>
            <a:xfrm>
              <a:off x="3424107" y="1173601"/>
              <a:ext cx="1142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Press RMB</a:t>
              </a:r>
              <a:endParaRPr lang="ko-KR" altLang="en-US" sz="900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42200CD-7FF6-AF73-5D49-FB22B8F5739D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5497584" y="1429532"/>
              <a:ext cx="819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25458394-A2E3-F16E-DCFC-D0E3770F4258}"/>
                </a:ext>
              </a:extLst>
            </p:cNvPr>
            <p:cNvSpPr/>
            <p:nvPr/>
          </p:nvSpPr>
          <p:spPr>
            <a:xfrm>
              <a:off x="7065959" y="1355335"/>
              <a:ext cx="1524699" cy="538754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check Collision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6CED9032-4C3A-F3E1-EE9F-3DC7B73033B1}"/>
                </a:ext>
              </a:extLst>
            </p:cNvPr>
            <p:cNvSpPr/>
            <p:nvPr/>
          </p:nvSpPr>
          <p:spPr>
            <a:xfrm>
              <a:off x="7065959" y="2883753"/>
              <a:ext cx="1524699" cy="538754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check Collision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40427A09-D6ED-C578-C7A6-8AF128C0EC66}"/>
                </a:ext>
              </a:extLst>
            </p:cNvPr>
            <p:cNvCxnSpPr>
              <a:cxnSpLocks/>
              <a:stCxn id="41" idx="0"/>
              <a:endCxn id="26" idx="1"/>
            </p:cNvCxnSpPr>
            <p:nvPr/>
          </p:nvCxnSpPr>
          <p:spPr>
            <a:xfrm flipV="1">
              <a:off x="7828309" y="1121687"/>
              <a:ext cx="2" cy="23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DAA6B4EC-2885-A56D-A1A4-C77C15E9A5F7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>
              <a:off x="7828319" y="1894089"/>
              <a:ext cx="0" cy="238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BC339636-BCBE-D700-BF71-B894F6095700}"/>
                </a:ext>
              </a:extLst>
            </p:cNvPr>
            <p:cNvCxnSpPr>
              <a:cxnSpLocks/>
              <a:stCxn id="42" idx="0"/>
              <a:endCxn id="25" idx="1"/>
            </p:cNvCxnSpPr>
            <p:nvPr/>
          </p:nvCxnSpPr>
          <p:spPr>
            <a:xfrm flipV="1">
              <a:off x="7828309" y="2583716"/>
              <a:ext cx="10" cy="300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C37C8CFA-FB86-55C8-02E0-42BA9D6F0BF6}"/>
                </a:ext>
              </a:extLst>
            </p:cNvPr>
            <p:cNvCxnSpPr>
              <a:cxnSpLocks/>
              <a:stCxn id="42" idx="2"/>
              <a:endCxn id="27" idx="3"/>
            </p:cNvCxnSpPr>
            <p:nvPr/>
          </p:nvCxnSpPr>
          <p:spPr>
            <a:xfrm>
              <a:off x="7828309" y="3422507"/>
              <a:ext cx="3" cy="300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순서도: 처리 61">
              <a:extLst>
                <a:ext uri="{FF2B5EF4-FFF2-40B4-BE49-F238E27FC236}">
                  <a16:creationId xmlns:a16="http://schemas.microsoft.com/office/drawing/2014/main" id="{24D726FC-5859-84B0-47CB-2B15A21BCF0F}"/>
                </a:ext>
              </a:extLst>
            </p:cNvPr>
            <p:cNvSpPr/>
            <p:nvPr/>
          </p:nvSpPr>
          <p:spPr>
            <a:xfrm>
              <a:off x="9024447" y="2024901"/>
              <a:ext cx="1366705" cy="704666"/>
            </a:xfrm>
            <a:prstGeom prst="flowChart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Update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vectors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0BD56771-95F3-3D1D-2DC4-0DD2F07077BB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8590658" y="1624712"/>
              <a:ext cx="433788" cy="73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45AB091A-6793-075D-BB66-F5309753B1AE}"/>
                </a:ext>
              </a:extLst>
            </p:cNvPr>
            <p:cNvCxnSpPr>
              <a:cxnSpLocks/>
              <a:stCxn id="42" idx="3"/>
              <a:endCxn id="62" idx="1"/>
            </p:cNvCxnSpPr>
            <p:nvPr/>
          </p:nvCxnSpPr>
          <p:spPr>
            <a:xfrm flipV="1">
              <a:off x="8590658" y="2377234"/>
              <a:ext cx="433789" cy="775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E64D6E39-F59E-020A-C148-48247EB3A88B}"/>
                </a:ext>
              </a:extLst>
            </p:cNvPr>
            <p:cNvSpPr/>
            <p:nvPr/>
          </p:nvSpPr>
          <p:spPr>
            <a:xfrm>
              <a:off x="4198339" y="3183790"/>
              <a:ext cx="1524699" cy="538754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Clear? / Over?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F2556904-D989-A23F-1530-C2F94456F040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H="1">
              <a:off x="5723038" y="3453167"/>
              <a:ext cx="593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28B1A9E3-3D75-08F6-1BF5-7239DA49F9EC}"/>
                </a:ext>
              </a:extLst>
            </p:cNvPr>
            <p:cNvCxnSpPr>
              <a:cxnSpLocks/>
              <a:stCxn id="73" idx="0"/>
              <a:endCxn id="20" idx="2"/>
            </p:cNvCxnSpPr>
            <p:nvPr/>
          </p:nvCxnSpPr>
          <p:spPr>
            <a:xfrm flipV="1">
              <a:off x="4960689" y="1710562"/>
              <a:ext cx="0" cy="14732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43DE8F-979C-DAAD-B1B5-7AD953B9ABAD}"/>
                </a:ext>
              </a:extLst>
            </p:cNvPr>
            <p:cNvSpPr txBox="1"/>
            <p:nvPr/>
          </p:nvSpPr>
          <p:spPr>
            <a:xfrm>
              <a:off x="4496502" y="2331760"/>
              <a:ext cx="1142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No</a:t>
              </a:r>
              <a:endParaRPr lang="ko-KR" altLang="en-US" sz="900" dirty="0"/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C012B0AA-03C6-F725-48CE-1AA6E0552900}"/>
                </a:ext>
              </a:extLst>
            </p:cNvPr>
            <p:cNvCxnSpPr>
              <a:cxnSpLocks/>
              <a:stCxn id="73" idx="1"/>
            </p:cNvCxnSpPr>
            <p:nvPr/>
          </p:nvCxnSpPr>
          <p:spPr>
            <a:xfrm flipH="1">
              <a:off x="3833769" y="3453167"/>
              <a:ext cx="3645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61932902-3481-1696-EBA7-362C4BED9824}"/>
                </a:ext>
              </a:extLst>
            </p:cNvPr>
            <p:cNvSpPr/>
            <p:nvPr/>
          </p:nvSpPr>
          <p:spPr>
            <a:xfrm>
              <a:off x="2759980" y="3160483"/>
              <a:ext cx="1073790" cy="56206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clear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13F9ADFD-6779-6AE2-1995-61A0D983B35E}"/>
                </a:ext>
              </a:extLst>
            </p:cNvPr>
            <p:cNvSpPr/>
            <p:nvPr/>
          </p:nvSpPr>
          <p:spPr>
            <a:xfrm>
              <a:off x="4311544" y="4123697"/>
              <a:ext cx="1298287" cy="56206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gameover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3CC55E94-B81B-AB49-6E74-30A3D86692FB}"/>
                </a:ext>
              </a:extLst>
            </p:cNvPr>
            <p:cNvCxnSpPr>
              <a:cxnSpLocks/>
              <a:stCxn id="73" idx="2"/>
              <a:endCxn id="90" idx="0"/>
            </p:cNvCxnSpPr>
            <p:nvPr/>
          </p:nvCxnSpPr>
          <p:spPr>
            <a:xfrm flipH="1">
              <a:off x="4960688" y="3722544"/>
              <a:ext cx="1" cy="401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08CB0F19-B3C4-F68D-A866-90FE87E8C008}"/>
                </a:ext>
              </a:extLst>
            </p:cNvPr>
            <p:cNvCxnSpPr>
              <a:cxnSpLocks/>
              <a:stCxn id="89" idx="2"/>
              <a:endCxn id="29" idx="3"/>
            </p:cNvCxnSpPr>
            <p:nvPr/>
          </p:nvCxnSpPr>
          <p:spPr>
            <a:xfrm>
              <a:off x="3296875" y="3722544"/>
              <a:ext cx="0" cy="456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3F439323-373A-EA09-65FC-1F2F5B06E6AF}"/>
                </a:ext>
              </a:extLst>
            </p:cNvPr>
            <p:cNvCxnSpPr>
              <a:cxnSpLocks/>
              <a:stCxn id="90" idx="1"/>
              <a:endCxn id="29" idx="0"/>
            </p:cNvCxnSpPr>
            <p:nvPr/>
          </p:nvCxnSpPr>
          <p:spPr>
            <a:xfrm flipH="1" flipV="1">
              <a:off x="3791476" y="4404727"/>
              <a:ext cx="5200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C9F9569-67F7-6C9E-2770-37FE689A6BC9}"/>
                </a:ext>
              </a:extLst>
            </p:cNvPr>
            <p:cNvSpPr txBox="1"/>
            <p:nvPr/>
          </p:nvSpPr>
          <p:spPr>
            <a:xfrm>
              <a:off x="3791476" y="3239113"/>
              <a:ext cx="5090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Clear</a:t>
              </a:r>
              <a:endParaRPr lang="ko-KR" altLang="en-US" sz="9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CBE9899-EDD6-8D32-6935-E2C36BD532A4}"/>
                </a:ext>
              </a:extLst>
            </p:cNvPr>
            <p:cNvSpPr txBox="1"/>
            <p:nvPr/>
          </p:nvSpPr>
          <p:spPr>
            <a:xfrm>
              <a:off x="4868382" y="3772742"/>
              <a:ext cx="4608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Over</a:t>
              </a:r>
              <a:endParaRPr lang="ko-KR" altLang="en-US" sz="900" dirty="0"/>
            </a:p>
          </p:txBody>
        </p: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69B94CC2-B675-B4A4-0508-36FF8169BE73}"/>
                </a:ext>
              </a:extLst>
            </p:cNvPr>
            <p:cNvCxnSpPr>
              <a:cxnSpLocks/>
              <a:stCxn id="90" idx="2"/>
              <a:endCxn id="15" idx="2"/>
            </p:cNvCxnSpPr>
            <p:nvPr/>
          </p:nvCxnSpPr>
          <p:spPr>
            <a:xfrm rot="5400000" flipH="1">
              <a:off x="1611784" y="1336855"/>
              <a:ext cx="2903889" cy="3793919"/>
            </a:xfrm>
            <a:prstGeom prst="bentConnector3">
              <a:avLst>
                <a:gd name="adj1" fmla="val -787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연결선: 꺾임 108">
              <a:extLst>
                <a:ext uri="{FF2B5EF4-FFF2-40B4-BE49-F238E27FC236}">
                  <a16:creationId xmlns:a16="http://schemas.microsoft.com/office/drawing/2014/main" id="{A243A0CA-F0F7-84CB-4EAD-FD7477ECEEE2}"/>
                </a:ext>
              </a:extLst>
            </p:cNvPr>
            <p:cNvCxnSpPr>
              <a:cxnSpLocks/>
              <a:stCxn id="29" idx="2"/>
              <a:endCxn id="28" idx="2"/>
            </p:cNvCxnSpPr>
            <p:nvPr/>
          </p:nvCxnSpPr>
          <p:spPr>
            <a:xfrm rot="10800000">
              <a:off x="2532383" y="884911"/>
              <a:ext cx="269890" cy="3519817"/>
            </a:xfrm>
            <a:prstGeom prst="bentConnector3">
              <a:avLst>
                <a:gd name="adj1" fmla="val 184701"/>
              </a:avLst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D32445FA-E404-03D7-A546-AE7A5709758B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rot="10800000">
              <a:off x="5497584" y="884910"/>
              <a:ext cx="1836126" cy="3063088"/>
            </a:xfrm>
            <a:prstGeom prst="bentConnector3">
              <a:avLst>
                <a:gd name="adj1" fmla="val 35380"/>
              </a:avLst>
            </a:prstGeom>
            <a:ln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DD965A2-7780-4578-042D-6735D45652F9}"/>
                </a:ext>
              </a:extLst>
            </p:cNvPr>
            <p:cNvSpPr txBox="1"/>
            <p:nvPr/>
          </p:nvSpPr>
          <p:spPr>
            <a:xfrm>
              <a:off x="3181638" y="3821920"/>
              <a:ext cx="608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record</a:t>
              </a:r>
              <a:endParaRPr lang="ko-KR" altLang="en-US" sz="9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CA680C1-4788-91BC-C625-B74A29B0ED3A}"/>
                </a:ext>
              </a:extLst>
            </p:cNvPr>
            <p:cNvSpPr txBox="1"/>
            <p:nvPr/>
          </p:nvSpPr>
          <p:spPr>
            <a:xfrm>
              <a:off x="3703258" y="4180759"/>
              <a:ext cx="6082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record</a:t>
              </a:r>
              <a:endParaRPr lang="ko-KR" altLang="en-US" sz="900" dirty="0"/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0D86C731-4B4B-7EFC-F49A-B321F7FD3DB9}"/>
                </a:ext>
              </a:extLst>
            </p:cNvPr>
            <p:cNvCxnSpPr>
              <a:cxnSpLocks/>
              <a:stCxn id="89" idx="1"/>
            </p:cNvCxnSpPr>
            <p:nvPr/>
          </p:nvCxnSpPr>
          <p:spPr>
            <a:xfrm flipH="1" flipV="1">
              <a:off x="1166762" y="3441513"/>
              <a:ext cx="1593218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연결선: 꺾임 126">
              <a:extLst>
                <a:ext uri="{FF2B5EF4-FFF2-40B4-BE49-F238E27FC236}">
                  <a16:creationId xmlns:a16="http://schemas.microsoft.com/office/drawing/2014/main" id="{DB78F2B1-3925-D008-07A7-09360A053200}"/>
                </a:ext>
              </a:extLst>
            </p:cNvPr>
            <p:cNvCxnSpPr>
              <a:cxnSpLocks/>
              <a:stCxn id="89" idx="0"/>
              <a:endCxn id="9" idx="2"/>
            </p:cNvCxnSpPr>
            <p:nvPr/>
          </p:nvCxnSpPr>
          <p:spPr>
            <a:xfrm rot="16200000" flipV="1">
              <a:off x="2438389" y="2301997"/>
              <a:ext cx="1449920" cy="2670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97B13B0-8C86-F434-00C8-E23EA3ED5B6E}"/>
                </a:ext>
              </a:extLst>
            </p:cNvPr>
            <p:cNvSpPr txBox="1"/>
            <p:nvPr/>
          </p:nvSpPr>
          <p:spPr>
            <a:xfrm>
              <a:off x="2829188" y="2216344"/>
              <a:ext cx="1142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More stages</a:t>
              </a:r>
              <a:endParaRPr lang="ko-KR" altLang="en-US" sz="9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6458FAF-2DEF-7A09-373F-8C701A3737B4}"/>
                </a:ext>
              </a:extLst>
            </p:cNvPr>
            <p:cNvSpPr txBox="1"/>
            <p:nvPr/>
          </p:nvSpPr>
          <p:spPr>
            <a:xfrm>
              <a:off x="1287850" y="3239537"/>
              <a:ext cx="1142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All clear</a:t>
              </a:r>
              <a:endParaRPr lang="ko-KR" altLang="en-US" sz="900" dirty="0"/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F54FF44-D4CC-D8AA-E454-F560B72C7631}"/>
                </a:ext>
              </a:extLst>
            </p:cNvPr>
            <p:cNvSpPr/>
            <p:nvPr/>
          </p:nvSpPr>
          <p:spPr>
            <a:xfrm>
              <a:off x="2759980" y="5159325"/>
              <a:ext cx="1073790" cy="56206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rank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3334153C-B238-7FC1-214C-CC1FA64F9AAA}"/>
                </a:ext>
              </a:extLst>
            </p:cNvPr>
            <p:cNvCxnSpPr>
              <a:cxnSpLocks/>
              <a:stCxn id="29" idx="1"/>
              <a:endCxn id="133" idx="0"/>
            </p:cNvCxnSpPr>
            <p:nvPr/>
          </p:nvCxnSpPr>
          <p:spPr>
            <a:xfrm>
              <a:off x="3296875" y="4630181"/>
              <a:ext cx="0" cy="529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연결선: 꺾임 136">
              <a:extLst>
                <a:ext uri="{FF2B5EF4-FFF2-40B4-BE49-F238E27FC236}">
                  <a16:creationId xmlns:a16="http://schemas.microsoft.com/office/drawing/2014/main" id="{90E85B60-2668-7880-91BC-8952A367A2EE}"/>
                </a:ext>
              </a:extLst>
            </p:cNvPr>
            <p:cNvCxnSpPr>
              <a:cxnSpLocks/>
              <a:stCxn id="15" idx="1"/>
              <a:endCxn id="133" idx="1"/>
            </p:cNvCxnSpPr>
            <p:nvPr/>
          </p:nvCxnSpPr>
          <p:spPr>
            <a:xfrm rot="10800000" flipH="1" flipV="1">
              <a:off x="508232" y="1429532"/>
              <a:ext cx="2251747" cy="4010823"/>
            </a:xfrm>
            <a:prstGeom prst="bentConnector3">
              <a:avLst>
                <a:gd name="adj1" fmla="val -10152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AB53977-6EA9-76B1-4A9B-F597BC2C4140}"/>
                </a:ext>
              </a:extLst>
            </p:cNvPr>
            <p:cNvSpPr txBox="1"/>
            <p:nvPr/>
          </p:nvSpPr>
          <p:spPr>
            <a:xfrm>
              <a:off x="250977" y="5199933"/>
              <a:ext cx="1142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Press View Ranks</a:t>
              </a:r>
              <a:endParaRPr lang="ko-KR" altLang="en-US" sz="900" dirty="0"/>
            </a:p>
          </p:txBody>
        </p:sp>
        <p:sp>
          <p:nvSpPr>
            <p:cNvPr id="141" name="순서도: 처리 140">
              <a:extLst>
                <a:ext uri="{FF2B5EF4-FFF2-40B4-BE49-F238E27FC236}">
                  <a16:creationId xmlns:a16="http://schemas.microsoft.com/office/drawing/2014/main" id="{D39BB582-FEE4-6786-561F-04086FEF3F12}"/>
                </a:ext>
              </a:extLst>
            </p:cNvPr>
            <p:cNvSpPr/>
            <p:nvPr/>
          </p:nvSpPr>
          <p:spPr>
            <a:xfrm>
              <a:off x="4311543" y="5084519"/>
              <a:ext cx="1366705" cy="704666"/>
            </a:xfrm>
            <a:prstGeom prst="flowChart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Print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ranks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537BA281-8253-CAF7-E504-24984AB33360}"/>
                </a:ext>
              </a:extLst>
            </p:cNvPr>
            <p:cNvCxnSpPr>
              <a:cxnSpLocks/>
              <a:stCxn id="133" idx="3"/>
              <a:endCxn id="141" idx="1"/>
            </p:cNvCxnSpPr>
            <p:nvPr/>
          </p:nvCxnSpPr>
          <p:spPr>
            <a:xfrm flipV="1">
              <a:off x="3833770" y="5436852"/>
              <a:ext cx="477773" cy="3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연결선: 꺾임 146">
              <a:extLst>
                <a:ext uri="{FF2B5EF4-FFF2-40B4-BE49-F238E27FC236}">
                  <a16:creationId xmlns:a16="http://schemas.microsoft.com/office/drawing/2014/main" id="{4FCEC905-067C-22A8-BA51-6C8A4612746A}"/>
                </a:ext>
              </a:extLst>
            </p:cNvPr>
            <p:cNvCxnSpPr>
              <a:cxnSpLocks/>
            </p:cNvCxnSpPr>
            <p:nvPr/>
          </p:nvCxnSpPr>
          <p:spPr>
            <a:xfrm>
              <a:off x="368420" y="5436852"/>
              <a:ext cx="2661402" cy="1064616"/>
            </a:xfrm>
            <a:prstGeom prst="bentConnector3">
              <a:avLst>
                <a:gd name="adj1" fmla="val -327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F60A994-071C-58F0-A3D4-14368C71264D}"/>
                </a:ext>
              </a:extLst>
            </p:cNvPr>
            <p:cNvSpPr txBox="1"/>
            <p:nvPr/>
          </p:nvSpPr>
          <p:spPr>
            <a:xfrm>
              <a:off x="70743" y="6248147"/>
              <a:ext cx="114229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Press Exit</a:t>
              </a:r>
              <a:endParaRPr lang="ko-KR" altLang="en-US" sz="900" dirty="0"/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7ABFE72-F7B1-8C73-B44D-E0D458C79582}"/>
                </a:ext>
              </a:extLst>
            </p:cNvPr>
            <p:cNvSpPr/>
            <p:nvPr/>
          </p:nvSpPr>
          <p:spPr>
            <a:xfrm>
              <a:off x="3029823" y="6212423"/>
              <a:ext cx="1073790" cy="56206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exit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3D756F98-3879-01E9-B1F9-BFBE869B4D12}"/>
                </a:ext>
              </a:extLst>
            </p:cNvPr>
            <p:cNvCxnSpPr>
              <a:cxnSpLocks/>
              <a:stCxn id="161" idx="3"/>
              <a:endCxn id="165" idx="1"/>
            </p:cNvCxnSpPr>
            <p:nvPr/>
          </p:nvCxnSpPr>
          <p:spPr>
            <a:xfrm>
              <a:off x="4103613" y="6493454"/>
              <a:ext cx="392889" cy="8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5EDF5BC-6D81-A04F-F025-D0174C19C130}"/>
                </a:ext>
              </a:extLst>
            </p:cNvPr>
            <p:cNvSpPr txBox="1"/>
            <p:nvPr/>
          </p:nvSpPr>
          <p:spPr>
            <a:xfrm>
              <a:off x="4496502" y="6370663"/>
              <a:ext cx="4641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87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B8CE4-666D-479D-F46D-105F67BB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BAC30-DE05-8B47-6595-2AD003CEE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게임의 시작 화면</a:t>
            </a:r>
            <a:r>
              <a:rPr lang="en-US" altLang="ko-KR" dirty="0"/>
              <a:t>. Game Start, View Ranks, Exit </a:t>
            </a:r>
            <a:r>
              <a:rPr lang="ko-KR" altLang="en-US" dirty="0"/>
              <a:t>버튼 존재</a:t>
            </a:r>
            <a:endParaRPr lang="en-US" altLang="ko-KR" dirty="0"/>
          </a:p>
          <a:p>
            <a:r>
              <a:rPr lang="ko-KR" altLang="en-US" dirty="0"/>
              <a:t>클릭한 버튼에 따라 다른 </a:t>
            </a:r>
            <a:r>
              <a:rPr lang="en-US" altLang="ko-KR" dirty="0"/>
              <a:t>Game state</a:t>
            </a:r>
            <a:r>
              <a:rPr lang="ko-KR" altLang="en-US" dirty="0"/>
              <a:t>로 전환</a:t>
            </a:r>
          </a:p>
        </p:txBody>
      </p:sp>
      <p:pic>
        <p:nvPicPr>
          <p:cNvPr id="4" name="그림 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580969C-3F87-D920-330E-6838E003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57" y="2853890"/>
            <a:ext cx="6576485" cy="34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CFDC9-904C-500A-8C4A-5719E8E9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BCBC5A-E9A5-231D-E47E-5070C510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225" y="1690688"/>
            <a:ext cx="3933825" cy="1571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9B54C0-1CC5-BE83-06CF-B3F0B5A39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975" y="1471612"/>
            <a:ext cx="2247900" cy="200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3E65BC-6BFA-1348-710C-E544F6583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61" y="4161939"/>
            <a:ext cx="102584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E7B50-50E3-ED09-9599-BE2EEB5C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rank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CD6AB-3706-7A63-7A44-99A857911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스테이지 별 기록된 랭크를 열람</a:t>
            </a:r>
            <a:endParaRPr lang="en-US" altLang="ko-KR" dirty="0"/>
          </a:p>
          <a:p>
            <a:r>
              <a:rPr lang="en-US" altLang="ko-KR" dirty="0"/>
              <a:t>A, D, Q </a:t>
            </a:r>
            <a:r>
              <a:rPr lang="ko-KR" altLang="en-US" dirty="0"/>
              <a:t>입력을 통해 이전</a:t>
            </a:r>
            <a:r>
              <a:rPr lang="en-US" altLang="ko-KR" dirty="0"/>
              <a:t>, </a:t>
            </a:r>
            <a:r>
              <a:rPr lang="ko-KR" altLang="en-US" dirty="0"/>
              <a:t>다음 페이지 전환과 메뉴로 돌아갈 수 있음</a:t>
            </a:r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1D06CF1-C2EA-B93B-0E66-DA818871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06" y="2915767"/>
            <a:ext cx="6802988" cy="35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31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1168</Words>
  <Application>Microsoft Office PowerPoint</Application>
  <PresentationFormat>와이드스크린</PresentationFormat>
  <Paragraphs>147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컴퓨터공학설계및실험1 최종 프로젝트</vt:lpstr>
      <vt:lpstr>개요</vt:lpstr>
      <vt:lpstr>실험 환경</vt:lpstr>
      <vt:lpstr>클래스</vt:lpstr>
      <vt:lpstr>Flow Chart</vt:lpstr>
      <vt:lpstr>PowerPoint 프레젠테이션</vt:lpstr>
      <vt:lpstr>start</vt:lpstr>
      <vt:lpstr>start</vt:lpstr>
      <vt:lpstr>rank</vt:lpstr>
      <vt:lpstr>rank</vt:lpstr>
      <vt:lpstr>ready</vt:lpstr>
      <vt:lpstr>ready</vt:lpstr>
      <vt:lpstr>playing</vt:lpstr>
      <vt:lpstr>playing</vt:lpstr>
      <vt:lpstr>clear</vt:lpstr>
      <vt:lpstr>clear</vt:lpstr>
      <vt:lpstr>stageclear</vt:lpstr>
      <vt:lpstr>stageclear</vt:lpstr>
      <vt:lpstr>gameover</vt:lpstr>
      <vt:lpstr>gameover</vt:lpstr>
      <vt:lpstr>exit</vt:lpstr>
      <vt:lpstr>Algorithm &amp; Implementation</vt:lpstr>
      <vt:lpstr>DataSet</vt:lpstr>
      <vt:lpstr>실행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컴퓨터공학설계및실험1 최종 프로젝트</dc:title>
  <dc:creator>김현승</dc:creator>
  <cp:lastModifiedBy>김현승</cp:lastModifiedBy>
  <cp:revision>31</cp:revision>
  <dcterms:created xsi:type="dcterms:W3CDTF">2023-12-23T05:18:45Z</dcterms:created>
  <dcterms:modified xsi:type="dcterms:W3CDTF">2023-12-23T07:21:46Z</dcterms:modified>
</cp:coreProperties>
</file>